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858" r:id="rId3"/>
    <p:sldId id="862" r:id="rId4"/>
    <p:sldId id="860" r:id="rId5"/>
    <p:sldId id="873" r:id="rId6"/>
    <p:sldId id="874" r:id="rId7"/>
    <p:sldId id="875" r:id="rId8"/>
    <p:sldId id="876" r:id="rId9"/>
    <p:sldId id="877"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33" autoAdjust="0"/>
    <p:restoredTop sz="82243" autoAdjust="0"/>
  </p:normalViewPr>
  <p:slideViewPr>
    <p:cSldViewPr>
      <p:cViewPr varScale="1">
        <p:scale>
          <a:sx n="181" d="100"/>
          <a:sy n="181" d="100"/>
        </p:scale>
        <p:origin x="3304"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3/6/20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011117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16827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640315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146428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9443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8:16-24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6006644"/>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16 </a:t>
            </a:r>
            <a:r>
              <a:rPr lang="en-AU" sz="2700" dirty="0">
                <a:solidFill>
                  <a:schemeClr val="bg1"/>
                </a:solidFill>
                <a:latin typeface="Times New Roman" panose="02020603050405020304" pitchFamily="18" charset="0"/>
                <a:ea typeface="Arial" panose="020B0604020202020204" pitchFamily="34" charset="0"/>
              </a:rPr>
              <a:t>But thanks be to God, who put into the heart of Titus the same earnest care I have for you.  </a:t>
            </a:r>
            <a:r>
              <a:rPr lang="en-AU" sz="2700" b="1" baseline="30000" dirty="0">
                <a:solidFill>
                  <a:schemeClr val="bg1"/>
                </a:solidFill>
                <a:latin typeface="Times New Roman" panose="02020603050405020304" pitchFamily="18" charset="0"/>
                <a:ea typeface="Arial" panose="020B0604020202020204" pitchFamily="34" charset="0"/>
              </a:rPr>
              <a:t>17 </a:t>
            </a:r>
            <a:r>
              <a:rPr lang="en-AU" sz="2700" dirty="0">
                <a:solidFill>
                  <a:schemeClr val="bg1"/>
                </a:solidFill>
                <a:latin typeface="Times New Roman" panose="02020603050405020304" pitchFamily="18" charset="0"/>
                <a:ea typeface="Arial" panose="020B0604020202020204" pitchFamily="34" charset="0"/>
              </a:rPr>
              <a:t>For he not only accepted our appeal, but being himself very earnest he is going to you of his own accord.  </a:t>
            </a:r>
            <a:r>
              <a:rPr lang="en-AU" sz="2700" b="1" baseline="30000" dirty="0">
                <a:solidFill>
                  <a:schemeClr val="bg1"/>
                </a:solidFill>
                <a:latin typeface="Times New Roman" panose="02020603050405020304" pitchFamily="18" charset="0"/>
                <a:ea typeface="Arial" panose="020B0604020202020204" pitchFamily="34" charset="0"/>
              </a:rPr>
              <a:t>18 </a:t>
            </a:r>
            <a:r>
              <a:rPr lang="en-AU" sz="2700" dirty="0">
                <a:solidFill>
                  <a:schemeClr val="bg1"/>
                </a:solidFill>
                <a:latin typeface="Times New Roman" panose="02020603050405020304" pitchFamily="18" charset="0"/>
                <a:ea typeface="Arial" panose="020B0604020202020204" pitchFamily="34" charset="0"/>
              </a:rPr>
              <a:t>With him we are sending the brother who is famous among all the churches for his preaching of the gospel.  </a:t>
            </a:r>
            <a:r>
              <a:rPr lang="en-AU" sz="2700" b="1" baseline="30000" dirty="0">
                <a:solidFill>
                  <a:schemeClr val="bg1"/>
                </a:solidFill>
                <a:latin typeface="Times New Roman" panose="02020603050405020304" pitchFamily="18" charset="0"/>
                <a:ea typeface="Arial" panose="020B0604020202020204" pitchFamily="34" charset="0"/>
              </a:rPr>
              <a:t>19 </a:t>
            </a:r>
            <a:r>
              <a:rPr lang="en-AU" sz="2700" dirty="0">
                <a:solidFill>
                  <a:schemeClr val="bg1"/>
                </a:solidFill>
                <a:latin typeface="Times New Roman" panose="02020603050405020304" pitchFamily="18" charset="0"/>
                <a:ea typeface="Arial" panose="020B0604020202020204" pitchFamily="34" charset="0"/>
              </a:rPr>
              <a:t>And not only that, but he has been appointed by the churches to travel with us as we carry out this act of grace that is being ministered by us, for the glory of the Lord himself and to show our good will.  </a:t>
            </a:r>
            <a:r>
              <a:rPr lang="en-AU" sz="2700" b="1" baseline="30000" dirty="0">
                <a:solidFill>
                  <a:schemeClr val="bg1"/>
                </a:solidFill>
                <a:latin typeface="Times New Roman" panose="02020603050405020304" pitchFamily="18" charset="0"/>
                <a:ea typeface="Arial" panose="020B0604020202020204" pitchFamily="34" charset="0"/>
              </a:rPr>
              <a:t>20 </a:t>
            </a:r>
            <a:r>
              <a:rPr lang="en-AU" sz="2700" dirty="0">
                <a:solidFill>
                  <a:schemeClr val="bg1"/>
                </a:solidFill>
                <a:latin typeface="Times New Roman" panose="02020603050405020304" pitchFamily="18" charset="0"/>
                <a:ea typeface="Arial" panose="020B0604020202020204" pitchFamily="34" charset="0"/>
              </a:rPr>
              <a:t>We take this course so that no one should blame us about this generous gift that is being administered by us, </a:t>
            </a:r>
            <a:r>
              <a:rPr lang="en-AU" sz="2700" b="1" baseline="30000" dirty="0">
                <a:solidFill>
                  <a:schemeClr val="bg1"/>
                </a:solidFill>
                <a:latin typeface="Times New Roman" panose="02020603050405020304" pitchFamily="18" charset="0"/>
                <a:ea typeface="Arial" panose="020B0604020202020204" pitchFamily="34" charset="0"/>
              </a:rPr>
              <a:t>21 </a:t>
            </a:r>
            <a:r>
              <a:rPr lang="en-AU" sz="2700" dirty="0">
                <a:solidFill>
                  <a:schemeClr val="bg1"/>
                </a:solidFill>
                <a:latin typeface="Times New Roman" panose="02020603050405020304" pitchFamily="18" charset="0"/>
                <a:ea typeface="Arial" panose="020B0604020202020204" pitchFamily="34" charset="0"/>
              </a:rPr>
              <a:t>for we aim at what is honourable not only in the Lord’s sight but also in the sight of man.</a:t>
            </a:r>
            <a:r>
              <a:rPr lang="en-AU" sz="2700" dirty="0">
                <a:solidFill>
                  <a:schemeClr val="bg1"/>
                </a:solidFill>
              </a:rPr>
              <a:t> </a:t>
            </a:r>
            <a:endParaRPr lang="en-AU" sz="27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6292"/>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rPr>
              <a:t> </a:t>
            </a:r>
            <a:r>
              <a:rPr lang="en-AU" sz="2800" b="1" baseline="30000" dirty="0">
                <a:solidFill>
                  <a:schemeClr val="bg1"/>
                </a:solidFill>
                <a:latin typeface="Times New Roman" panose="02020603050405020304" pitchFamily="18" charset="0"/>
                <a:ea typeface="Arial" panose="020B0604020202020204" pitchFamily="34" charset="0"/>
              </a:rPr>
              <a:t>22 </a:t>
            </a:r>
            <a:r>
              <a:rPr lang="en-AU" sz="2800" dirty="0">
                <a:solidFill>
                  <a:schemeClr val="bg1"/>
                </a:solidFill>
                <a:latin typeface="Times New Roman" panose="02020603050405020304" pitchFamily="18" charset="0"/>
                <a:ea typeface="Arial" panose="020B0604020202020204" pitchFamily="34" charset="0"/>
              </a:rPr>
              <a:t>And with them we are sending our brother whom we have often tested and found earnest in many matters, but who is now more earnest than ever because of his great confidence in you.  </a:t>
            </a:r>
            <a:r>
              <a:rPr lang="en-AU" sz="2800" b="1" baseline="30000" dirty="0">
                <a:solidFill>
                  <a:schemeClr val="bg1"/>
                </a:solidFill>
                <a:latin typeface="Times New Roman" panose="02020603050405020304" pitchFamily="18" charset="0"/>
                <a:ea typeface="Arial" panose="020B0604020202020204" pitchFamily="34" charset="0"/>
              </a:rPr>
              <a:t>23 </a:t>
            </a:r>
            <a:r>
              <a:rPr lang="en-AU" sz="2800" dirty="0">
                <a:solidFill>
                  <a:schemeClr val="bg1"/>
                </a:solidFill>
                <a:latin typeface="Times New Roman" panose="02020603050405020304" pitchFamily="18" charset="0"/>
                <a:ea typeface="Arial" panose="020B0604020202020204" pitchFamily="34" charset="0"/>
              </a:rPr>
              <a:t>As for Titus, he is my partner and fellow worker for your benefit.  And as for our brothers, they are messengers of the churches, the glory of Christ.  </a:t>
            </a:r>
            <a:r>
              <a:rPr lang="en-AU" sz="2800" b="1" baseline="30000" dirty="0">
                <a:solidFill>
                  <a:schemeClr val="bg1"/>
                </a:solidFill>
                <a:latin typeface="Times New Roman" panose="02020603050405020304" pitchFamily="18" charset="0"/>
                <a:ea typeface="Arial" panose="020B0604020202020204" pitchFamily="34" charset="0"/>
              </a:rPr>
              <a:t>24 </a:t>
            </a:r>
            <a:r>
              <a:rPr lang="en-AU" sz="2800" dirty="0">
                <a:solidFill>
                  <a:schemeClr val="bg1"/>
                </a:solidFill>
                <a:latin typeface="Times New Roman" panose="02020603050405020304" pitchFamily="18" charset="0"/>
                <a:ea typeface="Arial" panose="020B0604020202020204" pitchFamily="34" charset="0"/>
              </a:rPr>
              <a:t>So give proof before the churches of your love and of our boasting about you to these men.</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rot="19944517">
            <a:off x="646717" y="2411552"/>
            <a:ext cx="7455879" cy="1015663"/>
          </a:xfrm>
          <a:prstGeom prst="rect">
            <a:avLst/>
          </a:prstGeom>
          <a:noFill/>
        </p:spPr>
        <p:txBody>
          <a:bodyPr wrap="square" rtlCol="0">
            <a:spAutoFit/>
          </a:bodyPr>
          <a:lstStyle/>
          <a:p>
            <a:pPr algn="ctr"/>
            <a:r>
              <a:rPr lang="en-AU" sz="6000" dirty="0">
                <a:solidFill>
                  <a:srgbClr val="FFFF00"/>
                </a:solidFill>
                <a:latin typeface="Times New Roman" panose="02020603050405020304" pitchFamily="18" charset="0"/>
                <a:cs typeface="Times New Roman" panose="02020603050405020304" pitchFamily="18" charset="0"/>
              </a:rPr>
              <a:t>Who can we trust???</a:t>
            </a:r>
          </a:p>
        </p:txBody>
      </p:sp>
    </p:spTree>
    <p:extLst>
      <p:ext uri="{BB962C8B-B14F-4D97-AF65-F5344CB8AC3E}">
        <p14:creationId xmlns:p14="http://schemas.microsoft.com/office/powerpoint/2010/main" val="3033744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1694920" y="2006923"/>
            <a:ext cx="7453022" cy="923330"/>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Arial" panose="020B0604020202020204" pitchFamily="34" charset="0"/>
              </a:rPr>
              <a:t>20 </a:t>
            </a:r>
            <a:r>
              <a:rPr lang="en-AU" dirty="0">
                <a:latin typeface="Comic Sans MS" panose="030F0902030302020204" pitchFamily="66" charset="0"/>
                <a:ea typeface="Arial" panose="020B0604020202020204" pitchFamily="34" charset="0"/>
              </a:rPr>
              <a:t>We take this course so that no one should blame us about this generous gift that is being administered by us, </a:t>
            </a:r>
            <a:r>
              <a:rPr lang="en-AU" b="1" baseline="30000" dirty="0">
                <a:latin typeface="Comic Sans MS" panose="030F0902030302020204" pitchFamily="66" charset="0"/>
                <a:ea typeface="Arial" panose="020B0604020202020204" pitchFamily="34" charset="0"/>
              </a:rPr>
              <a:t>21 </a:t>
            </a:r>
            <a:r>
              <a:rPr lang="en-AU" dirty="0">
                <a:latin typeface="Comic Sans MS" panose="030F0902030302020204" pitchFamily="66" charset="0"/>
                <a:ea typeface="Arial" panose="020B0604020202020204" pitchFamily="34" charset="0"/>
              </a:rPr>
              <a:t>for we aim at what is honourable not only in the Lord’s sight but also in the sight of man.</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8593" y="958674"/>
            <a:ext cx="9103677" cy="400110"/>
          </a:xfrm>
          <a:prstGeom prst="rect">
            <a:avLst/>
          </a:prstGeom>
          <a:noFill/>
          <a:ln w="25400">
            <a:solidFill>
              <a:schemeClr val="bg1"/>
            </a:solid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BEWARE:  </a:t>
            </a:r>
            <a:r>
              <a:rPr lang="en-AU" sz="2000" dirty="0">
                <a:solidFill>
                  <a:srgbClr val="FFFF00"/>
                </a:solidFill>
                <a:latin typeface="Times New Roman" panose="02020603050405020304" pitchFamily="18" charset="0"/>
                <a:cs typeface="Times New Roman" panose="02020603050405020304" pitchFamily="18" charset="0"/>
              </a:rPr>
              <a:t>Greedy / evil people take advantage of the readiness of Christians to give</a:t>
            </a:r>
          </a:p>
        </p:txBody>
      </p:sp>
      <p:sp>
        <p:nvSpPr>
          <p:cNvPr id="17" name="TextBox 16">
            <a:extLst>
              <a:ext uri="{FF2B5EF4-FFF2-40B4-BE49-F238E27FC236}">
                <a16:creationId xmlns:a16="http://schemas.microsoft.com/office/drawing/2014/main" id="{B1BB4176-2BE9-D148-8ECF-71B2A084E7A1}"/>
              </a:ext>
            </a:extLst>
          </p:cNvPr>
          <p:cNvSpPr txBox="1"/>
          <p:nvPr/>
        </p:nvSpPr>
        <p:spPr>
          <a:xfrm>
            <a:off x="2065343" y="325650"/>
            <a:ext cx="504056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an expression of the Grace of God (Charis / Charity)</a:t>
            </a:r>
          </a:p>
        </p:txBody>
      </p:sp>
      <p:sp>
        <p:nvSpPr>
          <p:cNvPr id="14" name="TextBox 13">
            <a:extLst>
              <a:ext uri="{FF2B5EF4-FFF2-40B4-BE49-F238E27FC236}">
                <a16:creationId xmlns:a16="http://schemas.microsoft.com/office/drawing/2014/main" id="{38ECBCBC-49A7-CF4E-9E51-F6BC2DD3693F}"/>
              </a:ext>
            </a:extLst>
          </p:cNvPr>
          <p:cNvSpPr txBox="1"/>
          <p:nvPr/>
        </p:nvSpPr>
        <p:spPr>
          <a:xfrm>
            <a:off x="-1569" y="1637591"/>
            <a:ext cx="9144000"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those in ministry, “integrity” is essential</a:t>
            </a:r>
          </a:p>
        </p:txBody>
      </p:sp>
      <p:sp>
        <p:nvSpPr>
          <p:cNvPr id="11" name="TextBox 10">
            <a:extLst>
              <a:ext uri="{FF2B5EF4-FFF2-40B4-BE49-F238E27FC236}">
                <a16:creationId xmlns:a16="http://schemas.microsoft.com/office/drawing/2014/main" id="{42040071-00D0-744D-80B2-57C123B7DFB1}"/>
              </a:ext>
            </a:extLst>
          </p:cNvPr>
          <p:cNvSpPr txBox="1"/>
          <p:nvPr/>
        </p:nvSpPr>
        <p:spPr>
          <a:xfrm>
            <a:off x="-238913" y="600535"/>
            <a:ext cx="7344816"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9" name="TextBox 18">
            <a:extLst>
              <a:ext uri="{FF2B5EF4-FFF2-40B4-BE49-F238E27FC236}">
                <a16:creationId xmlns:a16="http://schemas.microsoft.com/office/drawing/2014/main" id="{72E84397-C114-8B45-8157-F70A94D46276}"/>
              </a:ext>
            </a:extLst>
          </p:cNvPr>
          <p:cNvSpPr txBox="1"/>
          <p:nvPr/>
        </p:nvSpPr>
        <p:spPr>
          <a:xfrm>
            <a:off x="237" y="1332055"/>
            <a:ext cx="73448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Helping us to decide who to trust:  </a:t>
            </a:r>
            <a:r>
              <a:rPr lang="en-AU" dirty="0">
                <a:solidFill>
                  <a:schemeClr val="bg1"/>
                </a:solidFill>
                <a:latin typeface="Times New Roman" panose="02020603050405020304" pitchFamily="18" charset="0"/>
                <a:cs typeface="Times New Roman" panose="02020603050405020304" pitchFamily="18" charset="0"/>
              </a:rPr>
              <a:t>We have to trust, but not blind trust.</a:t>
            </a:r>
          </a:p>
        </p:txBody>
      </p:sp>
    </p:spTree>
    <p:extLst>
      <p:ext uri="{BB962C8B-B14F-4D97-AF65-F5344CB8AC3E}">
        <p14:creationId xmlns:p14="http://schemas.microsoft.com/office/powerpoint/2010/main" val="59555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467544" y="3127328"/>
            <a:ext cx="7453022" cy="646331"/>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With him we are sending the brother who is </a:t>
            </a:r>
            <a:r>
              <a:rPr lang="en-AU" b="1" dirty="0">
                <a:latin typeface="Comic Sans MS" panose="030F0902030302020204" pitchFamily="66" charset="0"/>
                <a:ea typeface="Times New Roman" panose="02020603050405020304" pitchFamily="18" charset="0"/>
                <a:cs typeface="Times New Roman" panose="02020603050405020304" pitchFamily="18" charset="0"/>
              </a:rPr>
              <a:t>famous</a:t>
            </a:r>
            <a:r>
              <a:rPr lang="en-AU" dirty="0">
                <a:latin typeface="Comic Sans MS" panose="030F0902030302020204" pitchFamily="66" charset="0"/>
                <a:ea typeface="Times New Roman" panose="02020603050405020304" pitchFamily="18" charset="0"/>
                <a:cs typeface="Times New Roman" panose="02020603050405020304" pitchFamily="18" charset="0"/>
              </a:rPr>
              <a:t> among all the churches for his preaching of the gospel.</a:t>
            </a:r>
            <a:r>
              <a:rPr lang="en-AU" dirty="0"/>
              <a:t> </a:t>
            </a:r>
            <a:r>
              <a:rPr lang="en-AU" dirty="0">
                <a:latin typeface="Comic Sans MS" panose="030F0902030302020204" pitchFamily="66" charset="0"/>
              </a:rPr>
              <a:t> </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22652" y="666415"/>
            <a:ext cx="9103677" cy="400110"/>
          </a:xfrm>
          <a:prstGeom prst="rect">
            <a:avLst/>
          </a:prstGeom>
          <a:noFill/>
          <a:ln w="25400">
            <a:solidFill>
              <a:schemeClr val="bg1"/>
            </a:solid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BEWARE:  </a:t>
            </a:r>
            <a:r>
              <a:rPr lang="en-AU" sz="2000" dirty="0">
                <a:solidFill>
                  <a:srgbClr val="FFFF00"/>
                </a:solidFill>
                <a:latin typeface="Times New Roman" panose="02020603050405020304" pitchFamily="18" charset="0"/>
                <a:cs typeface="Times New Roman" panose="02020603050405020304" pitchFamily="18" charset="0"/>
              </a:rPr>
              <a:t>Greedy / evil people take advantage of the readiness of Christians to give</a:t>
            </a:r>
          </a:p>
        </p:txBody>
      </p:sp>
      <p:sp>
        <p:nvSpPr>
          <p:cNvPr id="14" name="TextBox 13">
            <a:extLst>
              <a:ext uri="{FF2B5EF4-FFF2-40B4-BE49-F238E27FC236}">
                <a16:creationId xmlns:a16="http://schemas.microsoft.com/office/drawing/2014/main" id="{38ECBCBC-49A7-CF4E-9E51-F6BC2DD3693F}"/>
              </a:ext>
            </a:extLst>
          </p:cNvPr>
          <p:cNvSpPr txBox="1"/>
          <p:nvPr/>
        </p:nvSpPr>
        <p:spPr>
          <a:xfrm>
            <a:off x="2490" y="1345332"/>
            <a:ext cx="9144000"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those in ministry, “integrity” is essential</a:t>
            </a:r>
          </a:p>
        </p:txBody>
      </p:sp>
      <p:sp>
        <p:nvSpPr>
          <p:cNvPr id="11" name="TextBox 10">
            <a:extLst>
              <a:ext uri="{FF2B5EF4-FFF2-40B4-BE49-F238E27FC236}">
                <a16:creationId xmlns:a16="http://schemas.microsoft.com/office/drawing/2014/main" id="{42040071-00D0-744D-80B2-57C123B7DFB1}"/>
              </a:ext>
            </a:extLst>
          </p:cNvPr>
          <p:cNvSpPr txBox="1"/>
          <p:nvPr/>
        </p:nvSpPr>
        <p:spPr>
          <a:xfrm>
            <a:off x="-234854" y="308276"/>
            <a:ext cx="7344816"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9" name="TextBox 18">
            <a:extLst>
              <a:ext uri="{FF2B5EF4-FFF2-40B4-BE49-F238E27FC236}">
                <a16:creationId xmlns:a16="http://schemas.microsoft.com/office/drawing/2014/main" id="{72E84397-C114-8B45-8157-F70A94D46276}"/>
              </a:ext>
            </a:extLst>
          </p:cNvPr>
          <p:cNvSpPr txBox="1"/>
          <p:nvPr/>
        </p:nvSpPr>
        <p:spPr>
          <a:xfrm>
            <a:off x="4296" y="1039796"/>
            <a:ext cx="73448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Helping us to decide who to trust:  </a:t>
            </a:r>
            <a:r>
              <a:rPr lang="en-AU" dirty="0">
                <a:solidFill>
                  <a:schemeClr val="bg1"/>
                </a:solidFill>
                <a:latin typeface="Times New Roman" panose="02020603050405020304" pitchFamily="18" charset="0"/>
                <a:cs typeface="Times New Roman" panose="02020603050405020304" pitchFamily="18" charset="0"/>
              </a:rPr>
              <a:t>We have to trust, but not blind trust.</a:t>
            </a:r>
          </a:p>
        </p:txBody>
      </p:sp>
      <p:sp>
        <p:nvSpPr>
          <p:cNvPr id="9" name="TextBox 8">
            <a:extLst>
              <a:ext uri="{FF2B5EF4-FFF2-40B4-BE49-F238E27FC236}">
                <a16:creationId xmlns:a16="http://schemas.microsoft.com/office/drawing/2014/main" id="{82F484F3-A780-1D4C-BB0B-8B401B2B7FD8}"/>
              </a:ext>
            </a:extLst>
          </p:cNvPr>
          <p:cNvSpPr txBox="1"/>
          <p:nvPr/>
        </p:nvSpPr>
        <p:spPr>
          <a:xfrm>
            <a:off x="4296" y="1679876"/>
            <a:ext cx="3127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Trust </a:t>
            </a:r>
            <a:r>
              <a:rPr lang="en-AU"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in one man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69C02DB-F5AF-4D4A-9810-16C16733CBC2}"/>
              </a:ext>
            </a:extLst>
          </p:cNvPr>
          <p:cNvSpPr txBox="1"/>
          <p:nvPr/>
        </p:nvSpPr>
        <p:spPr>
          <a:xfrm>
            <a:off x="2850008" y="1680676"/>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3 respected men were given responsibility for the collection</a:t>
            </a:r>
          </a:p>
        </p:txBody>
      </p:sp>
      <p:sp>
        <p:nvSpPr>
          <p:cNvPr id="15" name="TextBox 14">
            <a:extLst>
              <a:ext uri="{FF2B5EF4-FFF2-40B4-BE49-F238E27FC236}">
                <a16:creationId xmlns:a16="http://schemas.microsoft.com/office/drawing/2014/main" id="{018F3013-F59E-654E-A144-CA9872AE23D5}"/>
              </a:ext>
            </a:extLst>
          </p:cNvPr>
          <p:cNvSpPr txBox="1"/>
          <p:nvPr/>
        </p:nvSpPr>
        <p:spPr>
          <a:xfrm>
            <a:off x="-2738" y="2017501"/>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Someone they personally knew &amp; trusted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5D489E6-0CE8-1C40-B561-93A5BAAC72E8}"/>
              </a:ext>
            </a:extLst>
          </p:cNvPr>
          <p:cNvSpPr txBox="1"/>
          <p:nvPr/>
        </p:nvSpPr>
        <p:spPr>
          <a:xfrm>
            <a:off x="4296" y="2355125"/>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Someone well known (famous) across the churches for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AACD2EB-7625-4F44-9021-1F58B19E7957}"/>
              </a:ext>
            </a:extLst>
          </p:cNvPr>
          <p:cNvSpPr txBox="1"/>
          <p:nvPr/>
        </p:nvSpPr>
        <p:spPr>
          <a:xfrm>
            <a:off x="388161" y="2679483"/>
            <a:ext cx="8745675"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Someone who knows Jesus &amp; knows the Gospel &amp; can communicate the Gospel</a:t>
            </a:r>
          </a:p>
        </p:txBody>
      </p:sp>
    </p:spTree>
    <p:extLst>
      <p:ext uri="{BB962C8B-B14F-4D97-AF65-F5344CB8AC3E}">
        <p14:creationId xmlns:p14="http://schemas.microsoft.com/office/powerpoint/2010/main" val="87842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p:bldP spid="18"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2" name="Rectangle 11">
            <a:extLst>
              <a:ext uri="{FF2B5EF4-FFF2-40B4-BE49-F238E27FC236}">
                <a16:creationId xmlns:a16="http://schemas.microsoft.com/office/drawing/2014/main" id="{0EE577BD-91FF-4A4D-AD17-1C8323B44BCC}"/>
              </a:ext>
            </a:extLst>
          </p:cNvPr>
          <p:cNvSpPr/>
          <p:nvPr/>
        </p:nvSpPr>
        <p:spPr>
          <a:xfrm>
            <a:off x="-11583" y="3403443"/>
            <a:ext cx="9136575" cy="923330"/>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AU" dirty="0">
                <a:latin typeface="Comic Sans MS" panose="030F0902030302020204" pitchFamily="66" charset="0"/>
                <a:ea typeface="Times New Roman" panose="02020603050405020304" pitchFamily="18" charset="0"/>
                <a:cs typeface="Times New Roman" panose="02020603050405020304" pitchFamily="18" charset="0"/>
              </a:rPr>
              <a:t>And with them</a:t>
            </a:r>
            <a:r>
              <a:rPr lang="en-AU" dirty="0">
                <a:latin typeface="Times New Roman" panose="02020603050405020304" pitchFamily="18" charset="0"/>
                <a:ea typeface="Times New Roman" panose="02020603050405020304" pitchFamily="18" charset="0"/>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we are sending our brother whom we have </a:t>
            </a:r>
            <a:r>
              <a:rPr lang="en-AU" b="1" dirty="0">
                <a:latin typeface="Comic Sans MS" panose="030F0902030302020204" pitchFamily="66" charset="0"/>
                <a:ea typeface="Times New Roman" panose="02020603050405020304" pitchFamily="18" charset="0"/>
                <a:cs typeface="Times New Roman" panose="02020603050405020304" pitchFamily="18" charset="0"/>
              </a:rPr>
              <a:t>often tested</a:t>
            </a:r>
            <a:r>
              <a:rPr lang="en-AU" dirty="0">
                <a:latin typeface="Comic Sans MS" panose="030F0902030302020204" pitchFamily="66" charset="0"/>
                <a:ea typeface="Times New Roman" panose="02020603050405020304" pitchFamily="18" charset="0"/>
                <a:cs typeface="Times New Roman" panose="02020603050405020304" pitchFamily="18" charset="0"/>
              </a:rPr>
              <a:t> and found </a:t>
            </a:r>
            <a:r>
              <a:rPr lang="en-AU" u="sng" dirty="0">
                <a:latin typeface="Comic Sans MS" panose="030F0902030302020204" pitchFamily="66" charset="0"/>
                <a:ea typeface="Times New Roman" panose="02020603050405020304" pitchFamily="18" charset="0"/>
                <a:cs typeface="Times New Roman" panose="02020603050405020304" pitchFamily="18" charset="0"/>
              </a:rPr>
              <a:t>earnest</a:t>
            </a:r>
            <a:r>
              <a:rPr lang="en-AU" dirty="0">
                <a:latin typeface="Comic Sans MS" panose="030F0902030302020204" pitchFamily="66" charset="0"/>
                <a:ea typeface="Times New Roman" panose="02020603050405020304" pitchFamily="18" charset="0"/>
                <a:cs typeface="Times New Roman" panose="02020603050405020304" pitchFamily="18" charset="0"/>
              </a:rPr>
              <a:t> in </a:t>
            </a:r>
            <a:r>
              <a:rPr lang="en-AU" b="1" dirty="0">
                <a:latin typeface="Comic Sans MS" panose="030F0902030302020204" pitchFamily="66" charset="0"/>
                <a:ea typeface="Times New Roman" panose="02020603050405020304" pitchFamily="18" charset="0"/>
                <a:cs typeface="Times New Roman" panose="02020603050405020304" pitchFamily="18" charset="0"/>
              </a:rPr>
              <a:t>many</a:t>
            </a:r>
            <a:r>
              <a:rPr lang="en-AU" dirty="0">
                <a:latin typeface="Comic Sans MS" panose="030F0902030302020204" pitchFamily="66" charset="0"/>
                <a:ea typeface="Times New Roman" panose="02020603050405020304" pitchFamily="18" charset="0"/>
                <a:cs typeface="Times New Roman" panose="02020603050405020304" pitchFamily="18" charset="0"/>
              </a:rPr>
              <a:t> matters, but who is now more earnest than ever because of his great confidence in you.</a:t>
            </a:r>
            <a:r>
              <a:rPr lang="en-AU" dirty="0"/>
              <a:t> </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22652" y="666415"/>
            <a:ext cx="9103677" cy="400110"/>
          </a:xfrm>
          <a:prstGeom prst="rect">
            <a:avLst/>
          </a:prstGeom>
          <a:noFill/>
          <a:ln w="25400">
            <a:solidFill>
              <a:schemeClr val="bg1"/>
            </a:solid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BEWARE:  </a:t>
            </a:r>
            <a:r>
              <a:rPr lang="en-AU" sz="2000" dirty="0">
                <a:solidFill>
                  <a:srgbClr val="FFFF00"/>
                </a:solidFill>
                <a:latin typeface="Times New Roman" panose="02020603050405020304" pitchFamily="18" charset="0"/>
                <a:cs typeface="Times New Roman" panose="02020603050405020304" pitchFamily="18" charset="0"/>
              </a:rPr>
              <a:t>Greedy / evil people take advantage of the readiness of Christians to give</a:t>
            </a:r>
          </a:p>
        </p:txBody>
      </p:sp>
      <p:sp>
        <p:nvSpPr>
          <p:cNvPr id="14" name="TextBox 13">
            <a:extLst>
              <a:ext uri="{FF2B5EF4-FFF2-40B4-BE49-F238E27FC236}">
                <a16:creationId xmlns:a16="http://schemas.microsoft.com/office/drawing/2014/main" id="{38ECBCBC-49A7-CF4E-9E51-F6BC2DD3693F}"/>
              </a:ext>
            </a:extLst>
          </p:cNvPr>
          <p:cNvSpPr txBox="1"/>
          <p:nvPr/>
        </p:nvSpPr>
        <p:spPr>
          <a:xfrm>
            <a:off x="2490" y="1345332"/>
            <a:ext cx="9144000"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those in ministry, “integrity” is essential</a:t>
            </a:r>
          </a:p>
        </p:txBody>
      </p:sp>
      <p:sp>
        <p:nvSpPr>
          <p:cNvPr id="11" name="TextBox 10">
            <a:extLst>
              <a:ext uri="{FF2B5EF4-FFF2-40B4-BE49-F238E27FC236}">
                <a16:creationId xmlns:a16="http://schemas.microsoft.com/office/drawing/2014/main" id="{42040071-00D0-744D-80B2-57C123B7DFB1}"/>
              </a:ext>
            </a:extLst>
          </p:cNvPr>
          <p:cNvSpPr txBox="1"/>
          <p:nvPr/>
        </p:nvSpPr>
        <p:spPr>
          <a:xfrm>
            <a:off x="-234854" y="308276"/>
            <a:ext cx="7344816"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9" name="TextBox 18">
            <a:extLst>
              <a:ext uri="{FF2B5EF4-FFF2-40B4-BE49-F238E27FC236}">
                <a16:creationId xmlns:a16="http://schemas.microsoft.com/office/drawing/2014/main" id="{72E84397-C114-8B45-8157-F70A94D46276}"/>
              </a:ext>
            </a:extLst>
          </p:cNvPr>
          <p:cNvSpPr txBox="1"/>
          <p:nvPr/>
        </p:nvSpPr>
        <p:spPr>
          <a:xfrm>
            <a:off x="4296" y="1039796"/>
            <a:ext cx="73448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Helping us to decide who to trust:  </a:t>
            </a:r>
            <a:r>
              <a:rPr lang="en-AU" dirty="0">
                <a:solidFill>
                  <a:schemeClr val="bg1"/>
                </a:solidFill>
                <a:latin typeface="Times New Roman" panose="02020603050405020304" pitchFamily="18" charset="0"/>
                <a:cs typeface="Times New Roman" panose="02020603050405020304" pitchFamily="18" charset="0"/>
              </a:rPr>
              <a:t>We have to trust, but not blind trust.</a:t>
            </a:r>
          </a:p>
        </p:txBody>
      </p:sp>
      <p:sp>
        <p:nvSpPr>
          <p:cNvPr id="9" name="TextBox 8">
            <a:extLst>
              <a:ext uri="{FF2B5EF4-FFF2-40B4-BE49-F238E27FC236}">
                <a16:creationId xmlns:a16="http://schemas.microsoft.com/office/drawing/2014/main" id="{82F484F3-A780-1D4C-BB0B-8B401B2B7FD8}"/>
              </a:ext>
            </a:extLst>
          </p:cNvPr>
          <p:cNvSpPr txBox="1"/>
          <p:nvPr/>
        </p:nvSpPr>
        <p:spPr>
          <a:xfrm>
            <a:off x="4296" y="1679876"/>
            <a:ext cx="3127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Trust </a:t>
            </a:r>
            <a:r>
              <a:rPr lang="en-AU"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in one man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69C02DB-F5AF-4D4A-9810-16C16733CBC2}"/>
              </a:ext>
            </a:extLst>
          </p:cNvPr>
          <p:cNvSpPr txBox="1"/>
          <p:nvPr/>
        </p:nvSpPr>
        <p:spPr>
          <a:xfrm>
            <a:off x="2850008" y="1680676"/>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3 respected men were given responsibility for the collection</a:t>
            </a:r>
          </a:p>
        </p:txBody>
      </p:sp>
      <p:sp>
        <p:nvSpPr>
          <p:cNvPr id="15" name="TextBox 14">
            <a:extLst>
              <a:ext uri="{FF2B5EF4-FFF2-40B4-BE49-F238E27FC236}">
                <a16:creationId xmlns:a16="http://schemas.microsoft.com/office/drawing/2014/main" id="{018F3013-F59E-654E-A144-CA9872AE23D5}"/>
              </a:ext>
            </a:extLst>
          </p:cNvPr>
          <p:cNvSpPr txBox="1"/>
          <p:nvPr/>
        </p:nvSpPr>
        <p:spPr>
          <a:xfrm>
            <a:off x="-2738" y="2017501"/>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Someone they personally knew &amp; trusted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5D489E6-0CE8-1C40-B561-93A5BAAC72E8}"/>
              </a:ext>
            </a:extLst>
          </p:cNvPr>
          <p:cNvSpPr txBox="1"/>
          <p:nvPr/>
        </p:nvSpPr>
        <p:spPr>
          <a:xfrm>
            <a:off x="4296" y="2355125"/>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Someone well known (famous) across the churches for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AACD2EB-7625-4F44-9021-1F58B19E7957}"/>
              </a:ext>
            </a:extLst>
          </p:cNvPr>
          <p:cNvSpPr txBox="1"/>
          <p:nvPr/>
        </p:nvSpPr>
        <p:spPr>
          <a:xfrm>
            <a:off x="2922454" y="2694618"/>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Appointed by their churches who knew and trusted them</a:t>
            </a:r>
          </a:p>
        </p:txBody>
      </p:sp>
      <p:sp>
        <p:nvSpPr>
          <p:cNvPr id="16" name="TextBox 15">
            <a:extLst>
              <a:ext uri="{FF2B5EF4-FFF2-40B4-BE49-F238E27FC236}">
                <a16:creationId xmlns:a16="http://schemas.microsoft.com/office/drawing/2014/main" id="{EA6490F4-2942-E24A-9B42-F9F119732E9A}"/>
              </a:ext>
            </a:extLst>
          </p:cNvPr>
          <p:cNvSpPr txBox="1"/>
          <p:nvPr/>
        </p:nvSpPr>
        <p:spPr>
          <a:xfrm>
            <a:off x="-2738" y="2694618"/>
            <a:ext cx="306257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Appointed by the Churches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31124497-3F2B-DE45-BAEB-B52BBD9CBE34}"/>
              </a:ext>
            </a:extLst>
          </p:cNvPr>
          <p:cNvSpPr txBox="1"/>
          <p:nvPr/>
        </p:nvSpPr>
        <p:spPr>
          <a:xfrm>
            <a:off x="3459818" y="3040926"/>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tested in many matters;  Always reliable;  Trustworthy</a:t>
            </a:r>
          </a:p>
        </p:txBody>
      </p:sp>
      <p:sp>
        <p:nvSpPr>
          <p:cNvPr id="21" name="TextBox 20">
            <a:extLst>
              <a:ext uri="{FF2B5EF4-FFF2-40B4-BE49-F238E27FC236}">
                <a16:creationId xmlns:a16="http://schemas.microsoft.com/office/drawing/2014/main" id="{B4EF9AA2-8603-CB45-A0B4-B2439A30F173}"/>
              </a:ext>
            </a:extLst>
          </p:cNvPr>
          <p:cNvSpPr txBox="1"/>
          <p:nvPr/>
        </p:nvSpPr>
        <p:spPr>
          <a:xfrm>
            <a:off x="4294" y="3025209"/>
            <a:ext cx="36316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People who were tried and tested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5313CD89-848D-F447-854A-1FA0E300CD4A}"/>
              </a:ext>
            </a:extLst>
          </p:cNvPr>
          <p:cNvSpPr/>
          <p:nvPr/>
        </p:nvSpPr>
        <p:spPr>
          <a:xfrm>
            <a:off x="-4550" y="4296741"/>
            <a:ext cx="9136575" cy="923330"/>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dirty="0">
                <a:latin typeface="Comic Sans MS" panose="030F0902030302020204" pitchFamily="66" charset="0"/>
                <a:ea typeface="Times New Roman" panose="02020603050405020304" pitchFamily="18" charset="0"/>
                <a:cs typeface="Times New Roman" panose="02020603050405020304" pitchFamily="18" charset="0"/>
              </a:rPr>
              <a:t>As for Titus, he is my partner and fellow worker for your benefit.  And as for our brothers, they are messengers of the churches, the glory of Christ.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latin typeface="Comic Sans MS" panose="030F0902030302020204" pitchFamily="66" charset="0"/>
                <a:ea typeface="Times New Roman" panose="02020603050405020304" pitchFamily="18" charset="0"/>
                <a:cs typeface="Times New Roman" panose="02020603050405020304" pitchFamily="18" charset="0"/>
              </a:rPr>
              <a:t>So give proof before the churches of your love and of our boasting about you to these men.</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70963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p:bldP spid="21" grpId="0"/>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3" name="TextBox 12">
            <a:extLst>
              <a:ext uri="{FF2B5EF4-FFF2-40B4-BE49-F238E27FC236}">
                <a16:creationId xmlns:a16="http://schemas.microsoft.com/office/drawing/2014/main" id="{E22CC009-8985-4D49-A8AF-B3944CE18B25}"/>
              </a:ext>
            </a:extLst>
          </p:cNvPr>
          <p:cNvSpPr txBox="1"/>
          <p:nvPr/>
        </p:nvSpPr>
        <p:spPr>
          <a:xfrm>
            <a:off x="22652" y="666415"/>
            <a:ext cx="9103677" cy="400110"/>
          </a:xfrm>
          <a:prstGeom prst="rect">
            <a:avLst/>
          </a:prstGeom>
          <a:noFill/>
          <a:ln w="25400">
            <a:solidFill>
              <a:schemeClr val="bg1"/>
            </a:solid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BEWARE:  </a:t>
            </a:r>
            <a:r>
              <a:rPr lang="en-AU" sz="2000" dirty="0">
                <a:solidFill>
                  <a:srgbClr val="FFFF00"/>
                </a:solidFill>
                <a:latin typeface="Times New Roman" panose="02020603050405020304" pitchFamily="18" charset="0"/>
                <a:cs typeface="Times New Roman" panose="02020603050405020304" pitchFamily="18" charset="0"/>
              </a:rPr>
              <a:t>Greedy / evil people take advantage of the readiness of Christians to give</a:t>
            </a:r>
          </a:p>
        </p:txBody>
      </p:sp>
      <p:sp>
        <p:nvSpPr>
          <p:cNvPr id="14" name="TextBox 13">
            <a:extLst>
              <a:ext uri="{FF2B5EF4-FFF2-40B4-BE49-F238E27FC236}">
                <a16:creationId xmlns:a16="http://schemas.microsoft.com/office/drawing/2014/main" id="{38ECBCBC-49A7-CF4E-9E51-F6BC2DD3693F}"/>
              </a:ext>
            </a:extLst>
          </p:cNvPr>
          <p:cNvSpPr txBox="1"/>
          <p:nvPr/>
        </p:nvSpPr>
        <p:spPr>
          <a:xfrm>
            <a:off x="2490" y="1345332"/>
            <a:ext cx="9144000"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those in ministry, “integrity” is essential</a:t>
            </a:r>
          </a:p>
        </p:txBody>
      </p:sp>
      <p:sp>
        <p:nvSpPr>
          <p:cNvPr id="11" name="TextBox 10">
            <a:extLst>
              <a:ext uri="{FF2B5EF4-FFF2-40B4-BE49-F238E27FC236}">
                <a16:creationId xmlns:a16="http://schemas.microsoft.com/office/drawing/2014/main" id="{42040071-00D0-744D-80B2-57C123B7DFB1}"/>
              </a:ext>
            </a:extLst>
          </p:cNvPr>
          <p:cNvSpPr txBox="1"/>
          <p:nvPr/>
        </p:nvSpPr>
        <p:spPr>
          <a:xfrm>
            <a:off x="-234854" y="308276"/>
            <a:ext cx="7344816"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9" name="TextBox 18">
            <a:extLst>
              <a:ext uri="{FF2B5EF4-FFF2-40B4-BE49-F238E27FC236}">
                <a16:creationId xmlns:a16="http://schemas.microsoft.com/office/drawing/2014/main" id="{72E84397-C114-8B45-8157-F70A94D46276}"/>
              </a:ext>
            </a:extLst>
          </p:cNvPr>
          <p:cNvSpPr txBox="1"/>
          <p:nvPr/>
        </p:nvSpPr>
        <p:spPr>
          <a:xfrm>
            <a:off x="4296" y="1039796"/>
            <a:ext cx="73448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Helping us to decide who to trust:  </a:t>
            </a:r>
            <a:r>
              <a:rPr lang="en-AU" dirty="0">
                <a:solidFill>
                  <a:schemeClr val="bg1"/>
                </a:solidFill>
                <a:latin typeface="Times New Roman" panose="02020603050405020304" pitchFamily="18" charset="0"/>
                <a:cs typeface="Times New Roman" panose="02020603050405020304" pitchFamily="18" charset="0"/>
              </a:rPr>
              <a:t>We have to trust, but not blind trust.</a:t>
            </a:r>
          </a:p>
        </p:txBody>
      </p:sp>
      <p:sp>
        <p:nvSpPr>
          <p:cNvPr id="9" name="TextBox 8">
            <a:extLst>
              <a:ext uri="{FF2B5EF4-FFF2-40B4-BE49-F238E27FC236}">
                <a16:creationId xmlns:a16="http://schemas.microsoft.com/office/drawing/2014/main" id="{82F484F3-A780-1D4C-BB0B-8B401B2B7FD8}"/>
              </a:ext>
            </a:extLst>
          </p:cNvPr>
          <p:cNvSpPr txBox="1"/>
          <p:nvPr/>
        </p:nvSpPr>
        <p:spPr>
          <a:xfrm>
            <a:off x="4296" y="1679876"/>
            <a:ext cx="3127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Trust </a:t>
            </a:r>
            <a:r>
              <a:rPr lang="en-AU"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in one man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69C02DB-F5AF-4D4A-9810-16C16733CBC2}"/>
              </a:ext>
            </a:extLst>
          </p:cNvPr>
          <p:cNvSpPr txBox="1"/>
          <p:nvPr/>
        </p:nvSpPr>
        <p:spPr>
          <a:xfrm>
            <a:off x="2850008" y="1680676"/>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3 respected men were given responsibility for the collection</a:t>
            </a:r>
          </a:p>
        </p:txBody>
      </p:sp>
      <p:sp>
        <p:nvSpPr>
          <p:cNvPr id="15" name="TextBox 14">
            <a:extLst>
              <a:ext uri="{FF2B5EF4-FFF2-40B4-BE49-F238E27FC236}">
                <a16:creationId xmlns:a16="http://schemas.microsoft.com/office/drawing/2014/main" id="{018F3013-F59E-654E-A144-CA9872AE23D5}"/>
              </a:ext>
            </a:extLst>
          </p:cNvPr>
          <p:cNvSpPr txBox="1"/>
          <p:nvPr/>
        </p:nvSpPr>
        <p:spPr>
          <a:xfrm>
            <a:off x="-2738" y="2017501"/>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Someone they personally knew &amp; trusted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5D489E6-0CE8-1C40-B561-93A5BAAC72E8}"/>
              </a:ext>
            </a:extLst>
          </p:cNvPr>
          <p:cNvSpPr txBox="1"/>
          <p:nvPr/>
        </p:nvSpPr>
        <p:spPr>
          <a:xfrm>
            <a:off x="4296" y="2355125"/>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Someone well known (famous) across the churches for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AACD2EB-7625-4F44-9021-1F58B19E7957}"/>
              </a:ext>
            </a:extLst>
          </p:cNvPr>
          <p:cNvSpPr txBox="1"/>
          <p:nvPr/>
        </p:nvSpPr>
        <p:spPr>
          <a:xfrm>
            <a:off x="2922454" y="2694618"/>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Appointed by their churches who knew and trusted them</a:t>
            </a:r>
          </a:p>
        </p:txBody>
      </p:sp>
      <p:sp>
        <p:nvSpPr>
          <p:cNvPr id="16" name="TextBox 15">
            <a:extLst>
              <a:ext uri="{FF2B5EF4-FFF2-40B4-BE49-F238E27FC236}">
                <a16:creationId xmlns:a16="http://schemas.microsoft.com/office/drawing/2014/main" id="{EA6490F4-2942-E24A-9B42-F9F119732E9A}"/>
              </a:ext>
            </a:extLst>
          </p:cNvPr>
          <p:cNvSpPr txBox="1"/>
          <p:nvPr/>
        </p:nvSpPr>
        <p:spPr>
          <a:xfrm>
            <a:off x="-2738" y="2694618"/>
            <a:ext cx="306257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Appointed by the Churches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31124497-3F2B-DE45-BAEB-B52BBD9CBE34}"/>
              </a:ext>
            </a:extLst>
          </p:cNvPr>
          <p:cNvSpPr txBox="1"/>
          <p:nvPr/>
        </p:nvSpPr>
        <p:spPr>
          <a:xfrm>
            <a:off x="3459818" y="3040926"/>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tested in many matters;  Always reliable;  Trustworthy</a:t>
            </a:r>
          </a:p>
        </p:txBody>
      </p:sp>
      <p:sp>
        <p:nvSpPr>
          <p:cNvPr id="21" name="TextBox 20">
            <a:extLst>
              <a:ext uri="{FF2B5EF4-FFF2-40B4-BE49-F238E27FC236}">
                <a16:creationId xmlns:a16="http://schemas.microsoft.com/office/drawing/2014/main" id="{B4EF9AA2-8603-CB45-A0B4-B2439A30F173}"/>
              </a:ext>
            </a:extLst>
          </p:cNvPr>
          <p:cNvSpPr txBox="1"/>
          <p:nvPr/>
        </p:nvSpPr>
        <p:spPr>
          <a:xfrm>
            <a:off x="4294" y="3025209"/>
            <a:ext cx="36316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People who were tried and tested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5313CD89-848D-F447-854A-1FA0E300CD4A}"/>
              </a:ext>
            </a:extLst>
          </p:cNvPr>
          <p:cNvSpPr/>
          <p:nvPr/>
        </p:nvSpPr>
        <p:spPr>
          <a:xfrm>
            <a:off x="3712" y="4790731"/>
            <a:ext cx="9136575" cy="923330"/>
          </a:xfrm>
          <a:prstGeom prst="rect">
            <a:avLst/>
          </a:prstGeom>
          <a:solidFill>
            <a:schemeClr val="bg1"/>
          </a:solidFill>
        </p:spPr>
        <p:txBody>
          <a:bodyPr wrap="square" lIns="36000" rIns="36000">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dirty="0">
                <a:latin typeface="Comic Sans MS" panose="030F0902030302020204" pitchFamily="66" charset="0"/>
                <a:ea typeface="Times New Roman" panose="02020603050405020304" pitchFamily="18" charset="0"/>
                <a:cs typeface="Times New Roman" panose="02020603050405020304" pitchFamily="18" charset="0"/>
              </a:rPr>
              <a:t>As for Titus, he is my partner and fellow worker for your benefit.  And as for our brothers, they are messengers of the churches, the glory of Christ.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latin typeface="Comic Sans MS" panose="030F0902030302020204" pitchFamily="66" charset="0"/>
                <a:ea typeface="Times New Roman" panose="02020603050405020304" pitchFamily="18" charset="0"/>
                <a:cs typeface="Times New Roman" panose="02020603050405020304" pitchFamily="18" charset="0"/>
              </a:rPr>
              <a:t>So give proof before the churches of your love and of our boasting about you to these men.</a:t>
            </a:r>
            <a:r>
              <a:rPr lang="en-AU" dirty="0"/>
              <a:t> </a:t>
            </a:r>
            <a:endParaRPr lang="en-AU" dirty="0">
              <a:latin typeface="Comic Sans MS" panose="030F0902030302020204" pitchFamily="66" charset="0"/>
              <a:ea typeface="Times New Roman" panose="02020603050405020304" pitchFamily="18" charset="0"/>
            </a:endParaRPr>
          </a:p>
        </p:txBody>
      </p:sp>
      <p:sp>
        <p:nvSpPr>
          <p:cNvPr id="23" name="TextBox 22">
            <a:extLst>
              <a:ext uri="{FF2B5EF4-FFF2-40B4-BE49-F238E27FC236}">
                <a16:creationId xmlns:a16="http://schemas.microsoft.com/office/drawing/2014/main" id="{4B8AFFE3-92A4-5640-BC65-65ECA7372D15}"/>
              </a:ext>
            </a:extLst>
          </p:cNvPr>
          <p:cNvSpPr txBox="1"/>
          <p:nvPr/>
        </p:nvSpPr>
        <p:spPr>
          <a:xfrm>
            <a:off x="4294" y="3341732"/>
            <a:ext cx="816810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6.  People who could minister </a:t>
            </a:r>
            <a:r>
              <a:rPr lang="en-AU" u="sng" dirty="0">
                <a:solidFill>
                  <a:srgbClr val="FFFF00"/>
                </a:solidFill>
                <a:latin typeface="Times New Roman" panose="02020603050405020304" pitchFamily="18" charset="0"/>
                <a:cs typeface="Times New Roman" panose="02020603050405020304" pitchFamily="18" charset="0"/>
              </a:rPr>
              <a:t>to the givers</a:t>
            </a:r>
            <a:r>
              <a:rPr lang="en-AU" dirty="0">
                <a:solidFill>
                  <a:srgbClr val="FFFF00"/>
                </a:solidFill>
                <a:latin typeface="Times New Roman" panose="02020603050405020304" pitchFamily="18" charset="0"/>
                <a:cs typeface="Times New Roman" panose="02020603050405020304" pitchFamily="18" charset="0"/>
              </a:rPr>
              <a:t> (by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FEBC60C-33CB-AB48-AC61-BF75791FC2CC}"/>
              </a:ext>
            </a:extLst>
          </p:cNvPr>
          <p:cNvSpPr txBox="1"/>
          <p:nvPr/>
        </p:nvSpPr>
        <p:spPr>
          <a:xfrm>
            <a:off x="467544" y="3645836"/>
            <a:ext cx="8657447"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someone preaches the pure Gospel in our midst, it builds trust.</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just there to collect – there to serve.</a:t>
            </a:r>
          </a:p>
        </p:txBody>
      </p:sp>
    </p:spTree>
    <p:extLst>
      <p:ext uri="{BB962C8B-B14F-4D97-AF65-F5344CB8AC3E}">
        <p14:creationId xmlns:p14="http://schemas.microsoft.com/office/powerpoint/2010/main" val="112889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8593" y="-2771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Giving  Generously to help other Christians</a:t>
            </a:r>
          </a:p>
        </p:txBody>
      </p:sp>
      <p:sp>
        <p:nvSpPr>
          <p:cNvPr id="13" name="TextBox 12">
            <a:extLst>
              <a:ext uri="{FF2B5EF4-FFF2-40B4-BE49-F238E27FC236}">
                <a16:creationId xmlns:a16="http://schemas.microsoft.com/office/drawing/2014/main" id="{E22CC009-8985-4D49-A8AF-B3944CE18B25}"/>
              </a:ext>
            </a:extLst>
          </p:cNvPr>
          <p:cNvSpPr txBox="1"/>
          <p:nvPr/>
        </p:nvSpPr>
        <p:spPr>
          <a:xfrm>
            <a:off x="22652" y="666415"/>
            <a:ext cx="9103677" cy="400110"/>
          </a:xfrm>
          <a:prstGeom prst="rect">
            <a:avLst/>
          </a:prstGeom>
          <a:noFill/>
          <a:ln w="25400">
            <a:solidFill>
              <a:schemeClr val="bg1"/>
            </a:solidFill>
          </a:ln>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BEWARE:  </a:t>
            </a:r>
            <a:r>
              <a:rPr lang="en-AU" sz="2000" dirty="0">
                <a:solidFill>
                  <a:srgbClr val="FFFF00"/>
                </a:solidFill>
                <a:latin typeface="Times New Roman" panose="02020603050405020304" pitchFamily="18" charset="0"/>
                <a:cs typeface="Times New Roman" panose="02020603050405020304" pitchFamily="18" charset="0"/>
              </a:rPr>
              <a:t>Greedy / evil people take advantage of the readiness of Christians to give</a:t>
            </a:r>
          </a:p>
        </p:txBody>
      </p:sp>
      <p:sp>
        <p:nvSpPr>
          <p:cNvPr id="14" name="TextBox 13">
            <a:extLst>
              <a:ext uri="{FF2B5EF4-FFF2-40B4-BE49-F238E27FC236}">
                <a16:creationId xmlns:a16="http://schemas.microsoft.com/office/drawing/2014/main" id="{38ECBCBC-49A7-CF4E-9E51-F6BC2DD3693F}"/>
              </a:ext>
            </a:extLst>
          </p:cNvPr>
          <p:cNvSpPr txBox="1"/>
          <p:nvPr/>
        </p:nvSpPr>
        <p:spPr>
          <a:xfrm>
            <a:off x="107504" y="4685527"/>
            <a:ext cx="9144000" cy="923330"/>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those in ministry, “integrity” is essential</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the right thing isn’t enough...  </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About making sure that no allegation of corruption or embezzlement could ever ‘stick’</a:t>
            </a:r>
          </a:p>
        </p:txBody>
      </p:sp>
      <p:sp>
        <p:nvSpPr>
          <p:cNvPr id="11" name="TextBox 10">
            <a:extLst>
              <a:ext uri="{FF2B5EF4-FFF2-40B4-BE49-F238E27FC236}">
                <a16:creationId xmlns:a16="http://schemas.microsoft.com/office/drawing/2014/main" id="{42040071-00D0-744D-80B2-57C123B7DFB1}"/>
              </a:ext>
            </a:extLst>
          </p:cNvPr>
          <p:cNvSpPr txBox="1"/>
          <p:nvPr/>
        </p:nvSpPr>
        <p:spPr>
          <a:xfrm>
            <a:off x="-234854" y="308276"/>
            <a:ext cx="7344816"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Readiness to give, because we’ve already given our whole selves to Jesus</a:t>
            </a:r>
          </a:p>
        </p:txBody>
      </p:sp>
      <p:sp>
        <p:nvSpPr>
          <p:cNvPr id="19" name="TextBox 18">
            <a:extLst>
              <a:ext uri="{FF2B5EF4-FFF2-40B4-BE49-F238E27FC236}">
                <a16:creationId xmlns:a16="http://schemas.microsoft.com/office/drawing/2014/main" id="{72E84397-C114-8B45-8157-F70A94D46276}"/>
              </a:ext>
            </a:extLst>
          </p:cNvPr>
          <p:cNvSpPr txBox="1"/>
          <p:nvPr/>
        </p:nvSpPr>
        <p:spPr>
          <a:xfrm>
            <a:off x="4296" y="1039796"/>
            <a:ext cx="734481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Helping us to decide who to trust:  </a:t>
            </a:r>
            <a:r>
              <a:rPr lang="en-AU" dirty="0">
                <a:solidFill>
                  <a:schemeClr val="bg1"/>
                </a:solidFill>
                <a:latin typeface="Times New Roman" panose="02020603050405020304" pitchFamily="18" charset="0"/>
                <a:cs typeface="Times New Roman" panose="02020603050405020304" pitchFamily="18" charset="0"/>
              </a:rPr>
              <a:t>We have to trust, but not blind trust.</a:t>
            </a:r>
          </a:p>
        </p:txBody>
      </p:sp>
      <p:sp>
        <p:nvSpPr>
          <p:cNvPr id="9" name="TextBox 8">
            <a:extLst>
              <a:ext uri="{FF2B5EF4-FFF2-40B4-BE49-F238E27FC236}">
                <a16:creationId xmlns:a16="http://schemas.microsoft.com/office/drawing/2014/main" id="{82F484F3-A780-1D4C-BB0B-8B401B2B7FD8}"/>
              </a:ext>
            </a:extLst>
          </p:cNvPr>
          <p:cNvSpPr txBox="1"/>
          <p:nvPr/>
        </p:nvSpPr>
        <p:spPr>
          <a:xfrm>
            <a:off x="-36512" y="1330310"/>
            <a:ext cx="31275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Trust </a:t>
            </a:r>
            <a:r>
              <a:rPr lang="en-AU" u="sng" dirty="0">
                <a:solidFill>
                  <a:srgbClr val="FFFF00"/>
                </a:solidFill>
                <a:latin typeface="Times New Roman" panose="02020603050405020304" pitchFamily="18" charset="0"/>
                <a:cs typeface="Times New Roman" panose="02020603050405020304" pitchFamily="18" charset="0"/>
              </a:rPr>
              <a:t>not</a:t>
            </a:r>
            <a:r>
              <a:rPr lang="en-AU" dirty="0">
                <a:solidFill>
                  <a:srgbClr val="FFFF00"/>
                </a:solidFill>
                <a:latin typeface="Times New Roman" panose="02020603050405020304" pitchFamily="18" charset="0"/>
                <a:cs typeface="Times New Roman" panose="02020603050405020304" pitchFamily="18" charset="0"/>
              </a:rPr>
              <a:t> in one man alone.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69C02DB-F5AF-4D4A-9810-16C16733CBC2}"/>
              </a:ext>
            </a:extLst>
          </p:cNvPr>
          <p:cNvSpPr txBox="1"/>
          <p:nvPr/>
        </p:nvSpPr>
        <p:spPr>
          <a:xfrm>
            <a:off x="2809200" y="1331110"/>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3 respected men were given responsibility for the collection</a:t>
            </a:r>
          </a:p>
        </p:txBody>
      </p:sp>
      <p:sp>
        <p:nvSpPr>
          <p:cNvPr id="15" name="TextBox 14">
            <a:extLst>
              <a:ext uri="{FF2B5EF4-FFF2-40B4-BE49-F238E27FC236}">
                <a16:creationId xmlns:a16="http://schemas.microsoft.com/office/drawing/2014/main" id="{018F3013-F59E-654E-A144-CA9872AE23D5}"/>
              </a:ext>
            </a:extLst>
          </p:cNvPr>
          <p:cNvSpPr txBox="1"/>
          <p:nvPr/>
        </p:nvSpPr>
        <p:spPr>
          <a:xfrm>
            <a:off x="-43546" y="1667935"/>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Someone they personally knew &amp; trusted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5D489E6-0CE8-1C40-B561-93A5BAAC72E8}"/>
              </a:ext>
            </a:extLst>
          </p:cNvPr>
          <p:cNvSpPr txBox="1"/>
          <p:nvPr/>
        </p:nvSpPr>
        <p:spPr>
          <a:xfrm>
            <a:off x="-36512" y="2005559"/>
            <a:ext cx="752706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Someone well known (famous) across the churches for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AACD2EB-7625-4F44-9021-1F58B19E7957}"/>
              </a:ext>
            </a:extLst>
          </p:cNvPr>
          <p:cNvSpPr txBox="1"/>
          <p:nvPr/>
        </p:nvSpPr>
        <p:spPr>
          <a:xfrm>
            <a:off x="2881646" y="2345052"/>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Appointed by their churches who knew and trusted them</a:t>
            </a:r>
          </a:p>
        </p:txBody>
      </p:sp>
      <p:sp>
        <p:nvSpPr>
          <p:cNvPr id="16" name="TextBox 15">
            <a:extLst>
              <a:ext uri="{FF2B5EF4-FFF2-40B4-BE49-F238E27FC236}">
                <a16:creationId xmlns:a16="http://schemas.microsoft.com/office/drawing/2014/main" id="{EA6490F4-2942-E24A-9B42-F9F119732E9A}"/>
              </a:ext>
            </a:extLst>
          </p:cNvPr>
          <p:cNvSpPr txBox="1"/>
          <p:nvPr/>
        </p:nvSpPr>
        <p:spPr>
          <a:xfrm>
            <a:off x="-43546" y="2345052"/>
            <a:ext cx="306257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Appointed by the Churches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31124497-3F2B-DE45-BAEB-B52BBD9CBE34}"/>
              </a:ext>
            </a:extLst>
          </p:cNvPr>
          <p:cNvSpPr txBox="1"/>
          <p:nvPr/>
        </p:nvSpPr>
        <p:spPr>
          <a:xfrm>
            <a:off x="3419010" y="2691360"/>
            <a:ext cx="620253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tested in many matters;  Always reliable;  Trustworthy</a:t>
            </a:r>
          </a:p>
        </p:txBody>
      </p:sp>
      <p:sp>
        <p:nvSpPr>
          <p:cNvPr id="21" name="TextBox 20">
            <a:extLst>
              <a:ext uri="{FF2B5EF4-FFF2-40B4-BE49-F238E27FC236}">
                <a16:creationId xmlns:a16="http://schemas.microsoft.com/office/drawing/2014/main" id="{B4EF9AA2-8603-CB45-A0B4-B2439A30F173}"/>
              </a:ext>
            </a:extLst>
          </p:cNvPr>
          <p:cNvSpPr txBox="1"/>
          <p:nvPr/>
        </p:nvSpPr>
        <p:spPr>
          <a:xfrm>
            <a:off x="-36514" y="2675643"/>
            <a:ext cx="3631601"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People who were tried and tested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4B8AFFE3-92A4-5640-BC65-65ECA7372D15}"/>
              </a:ext>
            </a:extLst>
          </p:cNvPr>
          <p:cNvSpPr txBox="1"/>
          <p:nvPr/>
        </p:nvSpPr>
        <p:spPr>
          <a:xfrm>
            <a:off x="-36514" y="2992166"/>
            <a:ext cx="816810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6.  People who could minister </a:t>
            </a:r>
            <a:r>
              <a:rPr lang="en-AU" u="sng" dirty="0">
                <a:solidFill>
                  <a:srgbClr val="FFFF00"/>
                </a:solidFill>
                <a:latin typeface="Times New Roman" panose="02020603050405020304" pitchFamily="18" charset="0"/>
                <a:cs typeface="Times New Roman" panose="02020603050405020304" pitchFamily="18" charset="0"/>
              </a:rPr>
              <a:t>to the givers</a:t>
            </a:r>
            <a:r>
              <a:rPr lang="en-AU" dirty="0">
                <a:solidFill>
                  <a:srgbClr val="FFFF00"/>
                </a:solidFill>
                <a:latin typeface="Times New Roman" panose="02020603050405020304" pitchFamily="18" charset="0"/>
                <a:cs typeface="Times New Roman" panose="02020603050405020304" pitchFamily="18" charset="0"/>
              </a:rPr>
              <a:t> (by preaching the Gospel)</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9FEBC60C-33CB-AB48-AC61-BF75791FC2CC}"/>
              </a:ext>
            </a:extLst>
          </p:cNvPr>
          <p:cNvSpPr txBox="1"/>
          <p:nvPr/>
        </p:nvSpPr>
        <p:spPr>
          <a:xfrm>
            <a:off x="426736" y="3296270"/>
            <a:ext cx="8657447"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someone preaches the pure Gospel in our midst, it builds trust.</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just there to collect – there to serve.</a:t>
            </a:r>
          </a:p>
        </p:txBody>
      </p:sp>
      <p:sp>
        <p:nvSpPr>
          <p:cNvPr id="25" name="TextBox 24">
            <a:extLst>
              <a:ext uri="{FF2B5EF4-FFF2-40B4-BE49-F238E27FC236}">
                <a16:creationId xmlns:a16="http://schemas.microsoft.com/office/drawing/2014/main" id="{BFB5535F-57B7-5B47-B954-B28578B326BD}"/>
              </a:ext>
            </a:extLst>
          </p:cNvPr>
          <p:cNvSpPr txBox="1"/>
          <p:nvPr/>
        </p:nvSpPr>
        <p:spPr>
          <a:xfrm>
            <a:off x="18593" y="3924418"/>
            <a:ext cx="9103677" cy="707886"/>
          </a:xfrm>
          <a:prstGeom prst="rect">
            <a:avLst/>
          </a:prstGeom>
          <a:noFill/>
          <a:ln w="25400">
            <a:solidFill>
              <a:schemeClr val="bg1"/>
            </a:solidFill>
          </a:ln>
        </p:spPr>
        <p:txBody>
          <a:bodyPr wrap="square" rtlCol="0">
            <a:spAutoFit/>
          </a:bodyPr>
          <a:lstStyle/>
          <a:p>
            <a:pPr marL="457200" indent="-457200">
              <a:buAutoNum type="alphaLcParenR"/>
            </a:pPr>
            <a:r>
              <a:rPr lang="en-AU" sz="2000" dirty="0">
                <a:solidFill>
                  <a:srgbClr val="FFFF00"/>
                </a:solidFill>
                <a:latin typeface="Times New Roman" panose="02020603050405020304" pitchFamily="18" charset="0"/>
                <a:cs typeface="Times New Roman" panose="02020603050405020304" pitchFamily="18" charset="0"/>
              </a:rPr>
              <a:t>A whole of church activity – </a:t>
            </a:r>
            <a:r>
              <a:rPr lang="en-AU" sz="2000" dirty="0">
                <a:solidFill>
                  <a:schemeClr val="bg1"/>
                </a:solidFill>
                <a:latin typeface="Times New Roman" panose="02020603050405020304" pitchFamily="18" charset="0"/>
                <a:cs typeface="Times New Roman" panose="02020603050405020304" pitchFamily="18" charset="0"/>
              </a:rPr>
              <a:t>the wider church recognised and sent the delegation</a:t>
            </a:r>
          </a:p>
          <a:p>
            <a:pPr marL="457200" indent="-457200">
              <a:buAutoNum type="alphaLcParenR"/>
            </a:pPr>
            <a:r>
              <a:rPr lang="en-AU" sz="2000" dirty="0">
                <a:solidFill>
                  <a:srgbClr val="FFFF00"/>
                </a:solidFill>
                <a:latin typeface="Times New Roman" panose="02020603050405020304" pitchFamily="18" charset="0"/>
                <a:cs typeface="Times New Roman" panose="02020603050405020304" pitchFamily="18" charset="0"/>
              </a:rPr>
              <a:t>A symbiotic relationship – </a:t>
            </a:r>
            <a:r>
              <a:rPr lang="en-AU" sz="2000" dirty="0">
                <a:solidFill>
                  <a:schemeClr val="bg1"/>
                </a:solidFill>
                <a:latin typeface="Times New Roman" panose="02020603050405020304" pitchFamily="18" charset="0"/>
                <a:cs typeface="Times New Roman" panose="02020603050405020304" pitchFamily="18" charset="0"/>
              </a:rPr>
              <a:t>the Corinthians were giving, but also received ministry</a:t>
            </a:r>
            <a:endParaRPr lang="en-AU" sz="2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05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5" grpId="0" uiExpand="1" build="p"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101567</TotalTime>
  <Words>1209</Words>
  <Application>Microsoft Macintosh PowerPoint</Application>
  <PresentationFormat>On-screen Show (16:10)</PresentationFormat>
  <Paragraphs>85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1637</cp:revision>
  <cp:lastPrinted>2020-03-06T06:39:33Z</cp:lastPrinted>
  <dcterms:created xsi:type="dcterms:W3CDTF">2016-11-04T06:28:01Z</dcterms:created>
  <dcterms:modified xsi:type="dcterms:W3CDTF">2020-03-06T06:39:37Z</dcterms:modified>
</cp:coreProperties>
</file>